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7" r:id="rId2"/>
    <p:sldId id="258" r:id="rId3"/>
    <p:sldId id="260" r:id="rId4"/>
    <p:sldId id="259" r:id="rId5"/>
    <p:sldId id="261" r:id="rId6"/>
    <p:sldId id="262" r:id="rId7"/>
    <p:sldId id="265" r:id="rId8"/>
    <p:sldId id="263" r:id="rId9"/>
    <p:sldId id="264" r:id="rId10"/>
    <p:sldId id="25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91" d="100"/>
          <a:sy n="91" d="100"/>
        </p:scale>
        <p:origin x="37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image1.jpg>
</file>

<file path=ppt/media/image2.jp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C2A2E5-62CD-4E6E-A82F-DA7D7289ED5F}" type="datetimeFigureOut">
              <a:rPr lang="en-IN" smtClean="0"/>
              <a:t>07-10-2023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17F68B-147F-438C-97A3-714E51B3EDF8}" type="slidenum">
              <a:rPr lang="en-IN" smtClean="0"/>
              <a:t>‹#›</a:t>
            </a:fld>
            <a:endParaRPr lang="en-IN"/>
          </a:p>
        </p:txBody>
      </p:sp>
    </p:spTree>
    <p:extLst>
      <p:ext uri="{BB962C8B-B14F-4D97-AF65-F5344CB8AC3E}">
        <p14:creationId xmlns:p14="http://schemas.microsoft.com/office/powerpoint/2010/main" val="36948922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CA954-918C-0296-7FD0-0E0D5F42DC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2FF6807-45C7-4042-2DF7-61337885BD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C7CE189-7FB3-46DB-5858-76621997F934}"/>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5" name="Footer Placeholder 4">
            <a:extLst>
              <a:ext uri="{FF2B5EF4-FFF2-40B4-BE49-F238E27FC236}">
                <a16:creationId xmlns:a16="http://schemas.microsoft.com/office/drawing/2014/main" id="{251DF5BC-3B2F-DE84-89B2-6DA7C6AC8B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E3F339-550E-339C-62B5-118C022FA964}"/>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1116168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EA777-7B89-47FE-5FED-4A8A47A0B9E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744AEC0-3982-F9EE-F0F7-3DF32576AD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3911AE-CE63-8EED-76D9-4143F75F3637}"/>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5" name="Footer Placeholder 4">
            <a:extLst>
              <a:ext uri="{FF2B5EF4-FFF2-40B4-BE49-F238E27FC236}">
                <a16:creationId xmlns:a16="http://schemas.microsoft.com/office/drawing/2014/main" id="{2EE84CDA-1B93-4B80-5B66-36E6CC7FDAB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0E7626-4B19-A885-B93B-E545BE4719AE}"/>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3392927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B7A7A1-1115-7E4A-9912-9412BF8672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C536CD3-B4D7-E13D-0BFD-F716E7A96D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66BCB27-0EFF-4842-1773-A7C0563BD412}"/>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5" name="Footer Placeholder 4">
            <a:extLst>
              <a:ext uri="{FF2B5EF4-FFF2-40B4-BE49-F238E27FC236}">
                <a16:creationId xmlns:a16="http://schemas.microsoft.com/office/drawing/2014/main" id="{A0ADBF96-29E5-0E46-764A-6C685298F3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0215C01-ED6B-26FA-F2FA-6F5890E0AA22}"/>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1479898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3909F-CF8B-0106-A468-F6D6D5C0AFB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4B1BF13-0167-EE04-06E1-6A6E7484EAD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5B2B5CA-5170-8B8E-8ACF-0E3658AB9FD2}"/>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5" name="Footer Placeholder 4">
            <a:extLst>
              <a:ext uri="{FF2B5EF4-FFF2-40B4-BE49-F238E27FC236}">
                <a16:creationId xmlns:a16="http://schemas.microsoft.com/office/drawing/2014/main" id="{A255533F-BEFD-EF96-A3B1-3870CEFA6D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C7721C5-6B69-43F7-1EFE-0A1D5C4C32FB}"/>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1301780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7A76C-89AE-B935-68A9-B90D1D1FBB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3D9EBA0-252E-5382-670E-08D2C0AF6E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9A7A4E-8184-FD5C-C946-E36FC8A32873}"/>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5" name="Footer Placeholder 4">
            <a:extLst>
              <a:ext uri="{FF2B5EF4-FFF2-40B4-BE49-F238E27FC236}">
                <a16:creationId xmlns:a16="http://schemas.microsoft.com/office/drawing/2014/main" id="{608C728E-298A-F718-379F-0BE7915F76A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AD41EC-2270-EEB1-C8B9-AB905969FE3B}"/>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1870017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0FEEF-F44F-0913-9A61-3F90432983B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06469D5-2D17-2769-5CDF-FC38FE8AC0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7992D60-A9EA-BA0D-1B5C-BDC8DD782C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BAF5F91-94F9-B332-0C71-1E281A3071B4}"/>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6" name="Footer Placeholder 5">
            <a:extLst>
              <a:ext uri="{FF2B5EF4-FFF2-40B4-BE49-F238E27FC236}">
                <a16:creationId xmlns:a16="http://schemas.microsoft.com/office/drawing/2014/main" id="{28F3A52D-3F99-3732-37D2-2B0222BE263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14CBF96-4DC2-9A57-9C75-713CBE92F58B}"/>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2186838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38872-D503-CEAD-A53F-843334D8227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E5A573F-F3A9-323B-D5E0-650AC27DD3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E5D2046-C7AB-A982-5CC1-91EE461EAB1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118288C-D255-2955-CFC8-00C89579A3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760C1B-F5A3-A1DD-7306-67A18A4F2F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F9B814B-91BD-2B41-C33F-B1D15548D57D}"/>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8" name="Footer Placeholder 7">
            <a:extLst>
              <a:ext uri="{FF2B5EF4-FFF2-40B4-BE49-F238E27FC236}">
                <a16:creationId xmlns:a16="http://schemas.microsoft.com/office/drawing/2014/main" id="{E582C625-4043-0E96-7E49-A8D6A4271D7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38D62CE-2A8B-D28E-94B0-2FC4E3975E54}"/>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1377753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BF2AC-679B-3726-E7A8-4F9B5EBB196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5F9B812-4343-588C-D73E-F0F03B6DF248}"/>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4" name="Footer Placeholder 3">
            <a:extLst>
              <a:ext uri="{FF2B5EF4-FFF2-40B4-BE49-F238E27FC236}">
                <a16:creationId xmlns:a16="http://schemas.microsoft.com/office/drawing/2014/main" id="{FA01E169-1F88-DAFB-8D50-88EE1A76EAC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58A1DAA-7F25-06F2-1CDA-47BD813FD11E}"/>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747116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050058-3BB2-DB79-13EB-4B586E01AD2A}"/>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3" name="Footer Placeholder 2">
            <a:extLst>
              <a:ext uri="{FF2B5EF4-FFF2-40B4-BE49-F238E27FC236}">
                <a16:creationId xmlns:a16="http://schemas.microsoft.com/office/drawing/2014/main" id="{71F45BD6-D3F5-603F-27BD-D36CEB61613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B32B03F-64BA-EBB2-9B8E-F14519923646}"/>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2138560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0B819-C5F7-3BF1-8CEF-562B3EA1B9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415F63D-31D6-7B51-3256-B8FC69FF78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8C3BA86-5817-5054-4136-2CDC4ABC63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06DE-A590-E047-CD6C-5BB43CD20F26}"/>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6" name="Footer Placeholder 5">
            <a:extLst>
              <a:ext uri="{FF2B5EF4-FFF2-40B4-BE49-F238E27FC236}">
                <a16:creationId xmlns:a16="http://schemas.microsoft.com/office/drawing/2014/main" id="{C68A1798-4FC5-831E-CF09-C4AFA551143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0356D7F-2D90-9AE2-9DE7-3517FA9797F6}"/>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1651306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8B6BB-6DDB-AAC7-3E84-FF25743302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8DC67DF-F677-25CC-40C4-6B48FBCF15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9377A24-44AA-5E73-C3BE-F32383F100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941E89-C8A4-3DD2-93C4-D111EE5DDCC9}"/>
              </a:ext>
            </a:extLst>
          </p:cNvPr>
          <p:cNvSpPr>
            <a:spLocks noGrp="1"/>
          </p:cNvSpPr>
          <p:nvPr>
            <p:ph type="dt" sz="half" idx="10"/>
          </p:nvPr>
        </p:nvSpPr>
        <p:spPr/>
        <p:txBody>
          <a:bodyPr/>
          <a:lstStyle/>
          <a:p>
            <a:fld id="{0444E78E-1856-454A-81D1-5CDBF8BDC8E9}" type="datetimeFigureOut">
              <a:rPr lang="en-IN" smtClean="0"/>
              <a:t>07-10-2023</a:t>
            </a:fld>
            <a:endParaRPr lang="en-IN"/>
          </a:p>
        </p:txBody>
      </p:sp>
      <p:sp>
        <p:nvSpPr>
          <p:cNvPr id="6" name="Footer Placeholder 5">
            <a:extLst>
              <a:ext uri="{FF2B5EF4-FFF2-40B4-BE49-F238E27FC236}">
                <a16:creationId xmlns:a16="http://schemas.microsoft.com/office/drawing/2014/main" id="{F5D92FD1-8BEA-B21D-D68A-F1411F8F147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A0CDC6E-07A6-EC64-E542-62E602C601E3}"/>
              </a:ext>
            </a:extLst>
          </p:cNvPr>
          <p:cNvSpPr>
            <a:spLocks noGrp="1"/>
          </p:cNvSpPr>
          <p:nvPr>
            <p:ph type="sldNum" sz="quarter" idx="12"/>
          </p:nvPr>
        </p:nvSpPr>
        <p:spPr/>
        <p:txBody>
          <a:bodyPr/>
          <a:lstStyle/>
          <a:p>
            <a:fld id="{A70BA119-9005-4D60-8E8C-5FC011289E92}" type="slidenum">
              <a:rPr lang="en-IN" smtClean="0"/>
              <a:t>‹#›</a:t>
            </a:fld>
            <a:endParaRPr lang="en-IN"/>
          </a:p>
        </p:txBody>
      </p:sp>
    </p:spTree>
    <p:extLst>
      <p:ext uri="{BB962C8B-B14F-4D97-AF65-F5344CB8AC3E}">
        <p14:creationId xmlns:p14="http://schemas.microsoft.com/office/powerpoint/2010/main" val="1414569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EB26C0-F9E3-E068-6369-ACAFDB0BA8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D7C626B-0044-88E7-E334-FFC286B749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47D690C-B839-39C5-9359-10D8417CAE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44E78E-1856-454A-81D1-5CDBF8BDC8E9}" type="datetimeFigureOut">
              <a:rPr lang="en-IN" smtClean="0"/>
              <a:t>07-10-2023</a:t>
            </a:fld>
            <a:endParaRPr lang="en-IN"/>
          </a:p>
        </p:txBody>
      </p:sp>
      <p:sp>
        <p:nvSpPr>
          <p:cNvPr id="5" name="Footer Placeholder 4">
            <a:extLst>
              <a:ext uri="{FF2B5EF4-FFF2-40B4-BE49-F238E27FC236}">
                <a16:creationId xmlns:a16="http://schemas.microsoft.com/office/drawing/2014/main" id="{C8557E22-3642-A99B-BDA5-E39047BBD7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5207942-1F28-5131-FBD4-304431B032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0BA119-9005-4D60-8E8C-5FC011289E92}" type="slidenum">
              <a:rPr lang="en-IN" smtClean="0"/>
              <a:t>‹#›</a:t>
            </a:fld>
            <a:endParaRPr lang="en-IN"/>
          </a:p>
        </p:txBody>
      </p:sp>
    </p:spTree>
    <p:extLst>
      <p:ext uri="{BB962C8B-B14F-4D97-AF65-F5344CB8AC3E}">
        <p14:creationId xmlns:p14="http://schemas.microsoft.com/office/powerpoint/2010/main" val="31538806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6EEB9C-B3C5-E88E-B530-169D8D762E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7" y="0"/>
            <a:ext cx="12187083" cy="6860767"/>
          </a:xfrm>
          <a:prstGeom prst="rect">
            <a:avLst/>
          </a:prstGeom>
        </p:spPr>
      </p:pic>
      <p:sp>
        <p:nvSpPr>
          <p:cNvPr id="6" name="TextBox 5">
            <a:extLst>
              <a:ext uri="{FF2B5EF4-FFF2-40B4-BE49-F238E27FC236}">
                <a16:creationId xmlns:a16="http://schemas.microsoft.com/office/drawing/2014/main" id="{CD2D7DE7-06B9-FA93-E085-A91997AA6972}"/>
              </a:ext>
            </a:extLst>
          </p:cNvPr>
          <p:cNvSpPr txBox="1"/>
          <p:nvPr/>
        </p:nvSpPr>
        <p:spPr>
          <a:xfrm>
            <a:off x="5500469" y="393895"/>
            <a:ext cx="6686614" cy="1400383"/>
          </a:xfrm>
          <a:prstGeom prst="rect">
            <a:avLst/>
          </a:prstGeom>
          <a:noFill/>
        </p:spPr>
        <p:txBody>
          <a:bodyPr wrap="square" rtlCol="0">
            <a:spAutoFit/>
          </a:bodyPr>
          <a:lstStyle/>
          <a:p>
            <a:pPr algn="ctr"/>
            <a:r>
              <a:rPr lang="en-IN" sz="2400" b="1" dirty="0">
                <a:solidFill>
                  <a:schemeClr val="bg1"/>
                </a:solidFill>
                <a:latin typeface="Times New Roman" panose="02020603050405020304" pitchFamily="18" charset="0"/>
                <a:cs typeface="Times New Roman" panose="02020603050405020304" pitchFamily="18" charset="0"/>
              </a:rPr>
              <a:t>Sant Gajanan Maharaj College Of Engineering</a:t>
            </a:r>
          </a:p>
          <a:p>
            <a:pPr algn="ctr"/>
            <a:endParaRPr lang="en-IN" sz="1100" b="1" dirty="0">
              <a:solidFill>
                <a:schemeClr val="bg1"/>
              </a:solidFill>
              <a:latin typeface="Times New Roman" panose="02020603050405020304" pitchFamily="18" charset="0"/>
              <a:cs typeface="Times New Roman" panose="02020603050405020304" pitchFamily="18" charset="0"/>
            </a:endParaRPr>
          </a:p>
          <a:p>
            <a:pPr algn="ctr"/>
            <a:r>
              <a:rPr lang="en-IN" sz="1600" b="1" dirty="0">
                <a:solidFill>
                  <a:schemeClr val="bg1"/>
                </a:solidFill>
                <a:latin typeface="Times New Roman" panose="02020603050405020304" pitchFamily="18" charset="0"/>
                <a:cs typeface="Times New Roman" panose="02020603050405020304" pitchFamily="18" charset="0"/>
              </a:rPr>
              <a:t>Project Topic Selection</a:t>
            </a:r>
          </a:p>
          <a:p>
            <a:pPr algn="ctr"/>
            <a:endParaRPr lang="en-IN" sz="1600" b="1" dirty="0">
              <a:solidFill>
                <a:schemeClr val="bg1"/>
              </a:solidFill>
              <a:latin typeface="Times New Roman" panose="02020603050405020304" pitchFamily="18" charset="0"/>
              <a:cs typeface="Times New Roman" panose="02020603050405020304" pitchFamily="18" charset="0"/>
            </a:endParaRPr>
          </a:p>
          <a:p>
            <a:endParaRPr lang="en-IN" dirty="0"/>
          </a:p>
        </p:txBody>
      </p:sp>
      <p:sp>
        <p:nvSpPr>
          <p:cNvPr id="7" name="TextBox 6">
            <a:extLst>
              <a:ext uri="{FF2B5EF4-FFF2-40B4-BE49-F238E27FC236}">
                <a16:creationId xmlns:a16="http://schemas.microsoft.com/office/drawing/2014/main" id="{8F7F618C-3262-6A92-2618-BD3AB3D0856D}"/>
              </a:ext>
            </a:extLst>
          </p:cNvPr>
          <p:cNvSpPr txBox="1"/>
          <p:nvPr/>
        </p:nvSpPr>
        <p:spPr>
          <a:xfrm>
            <a:off x="5397534" y="1582880"/>
            <a:ext cx="6686614" cy="1538883"/>
          </a:xfrm>
          <a:prstGeom prst="rect">
            <a:avLst/>
          </a:prstGeom>
          <a:noFill/>
        </p:spPr>
        <p:txBody>
          <a:bodyPr wrap="square" rtlCol="0">
            <a:spAutoFit/>
          </a:bodyPr>
          <a:lstStyle/>
          <a:p>
            <a:pPr algn="ctr"/>
            <a:r>
              <a:rPr lang="en-GB" sz="2500" dirty="0">
                <a:solidFill>
                  <a:schemeClr val="bg1"/>
                </a:solidFill>
                <a:latin typeface="Times New Roman" panose="02020603050405020304" pitchFamily="18" charset="0"/>
                <a:cs typeface="Times New Roman" panose="02020603050405020304" pitchFamily="18" charset="0"/>
              </a:rPr>
              <a:t>A System Of IOT Device To Prevent Under Loading / Overloading Of Railway Wagons/ Truck</a:t>
            </a:r>
          </a:p>
          <a:p>
            <a:pPr algn="ctr"/>
            <a:endParaRPr lang="en-GB" sz="2400" b="1" dirty="0">
              <a:solidFill>
                <a:schemeClr val="bg1"/>
              </a:solidFill>
              <a:latin typeface="Times New Roman" panose="02020603050405020304" pitchFamily="18" charset="0"/>
              <a:cs typeface="Times New Roman" panose="02020603050405020304" pitchFamily="18" charset="0"/>
            </a:endParaRPr>
          </a:p>
          <a:p>
            <a:pPr algn="ctr"/>
            <a:r>
              <a:rPr lang="en-GB" sz="2000" dirty="0">
                <a:solidFill>
                  <a:schemeClr val="bg1"/>
                </a:solidFill>
                <a:latin typeface="Times New Roman" panose="02020603050405020304" pitchFamily="18" charset="0"/>
                <a:cs typeface="Times New Roman" panose="02020603050405020304" pitchFamily="18" charset="0"/>
              </a:rPr>
              <a:t>By</a:t>
            </a: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69BE5741-4294-862E-4578-DC0DDFB45B7F}"/>
              </a:ext>
            </a:extLst>
          </p:cNvPr>
          <p:cNvSpPr txBox="1"/>
          <p:nvPr/>
        </p:nvSpPr>
        <p:spPr>
          <a:xfrm>
            <a:off x="8811179" y="3379926"/>
            <a:ext cx="6545937" cy="1015663"/>
          </a:xfrm>
          <a:prstGeom prst="rect">
            <a:avLst/>
          </a:prstGeom>
          <a:noFill/>
        </p:spPr>
        <p:txBody>
          <a:bodyPr wrap="square" rtlCol="0">
            <a:spAutoFit/>
          </a:bodyPr>
          <a:lstStyle/>
          <a:p>
            <a:r>
              <a:rPr lang="en-IN" sz="2000" dirty="0">
                <a:solidFill>
                  <a:schemeClr val="bg1"/>
                </a:solidFill>
                <a:latin typeface="Times New Roman" panose="02020603050405020304" pitchFamily="18" charset="0"/>
                <a:cs typeface="Times New Roman" panose="02020603050405020304" pitchFamily="18" charset="0"/>
              </a:rPr>
              <a:t>Mr. Takkekar Aniket Tukaram</a:t>
            </a:r>
          </a:p>
          <a:p>
            <a:r>
              <a:rPr lang="en-IN" sz="2000" dirty="0">
                <a:solidFill>
                  <a:schemeClr val="bg1"/>
                </a:solidFill>
                <a:latin typeface="Times New Roman" panose="02020603050405020304" pitchFamily="18" charset="0"/>
                <a:cs typeface="Times New Roman" panose="02020603050405020304" pitchFamily="18" charset="0"/>
              </a:rPr>
              <a:t>Mr. Mutnale Sanket Basavraj	 </a:t>
            </a:r>
          </a:p>
          <a:p>
            <a:r>
              <a:rPr lang="en-IN" sz="2000" dirty="0">
                <a:solidFill>
                  <a:schemeClr val="bg1"/>
                </a:solidFill>
                <a:latin typeface="Times New Roman" panose="02020603050405020304" pitchFamily="18" charset="0"/>
                <a:cs typeface="Times New Roman" panose="02020603050405020304" pitchFamily="18" charset="0"/>
              </a:rPr>
              <a:t>Mr. Gunde Amey Rajendra	</a:t>
            </a:r>
          </a:p>
        </p:txBody>
      </p:sp>
      <p:sp>
        <p:nvSpPr>
          <p:cNvPr id="9" name="TextBox 8">
            <a:extLst>
              <a:ext uri="{FF2B5EF4-FFF2-40B4-BE49-F238E27FC236}">
                <a16:creationId xmlns:a16="http://schemas.microsoft.com/office/drawing/2014/main" id="{3C795AFA-DF10-5943-EAA2-FF5BFF187556}"/>
              </a:ext>
            </a:extLst>
          </p:cNvPr>
          <p:cNvSpPr txBox="1"/>
          <p:nvPr/>
        </p:nvSpPr>
        <p:spPr>
          <a:xfrm>
            <a:off x="5397534" y="4995780"/>
            <a:ext cx="3227069" cy="954107"/>
          </a:xfrm>
          <a:prstGeom prst="rect">
            <a:avLst/>
          </a:prstGeom>
          <a:noFill/>
        </p:spPr>
        <p:txBody>
          <a:bodyPr wrap="square" rtlCol="0">
            <a:spAutoFit/>
          </a:bodyPr>
          <a:lstStyle/>
          <a:p>
            <a:r>
              <a:rPr lang="en-IN" dirty="0">
                <a:solidFill>
                  <a:schemeClr val="bg1"/>
                </a:solidFill>
                <a:latin typeface="Times New Roman" panose="02020603050405020304" pitchFamily="18" charset="0"/>
                <a:cs typeface="Times New Roman" panose="02020603050405020304" pitchFamily="18" charset="0"/>
              </a:rPr>
              <a:t>	</a:t>
            </a:r>
            <a:r>
              <a:rPr lang="en-IN" sz="1600" dirty="0">
                <a:solidFill>
                  <a:schemeClr val="bg1"/>
                </a:solidFill>
                <a:latin typeface="Times New Roman" panose="02020603050405020304" pitchFamily="18" charset="0"/>
                <a:cs typeface="Times New Roman" panose="02020603050405020304" pitchFamily="18" charset="0"/>
              </a:rPr>
              <a:t>GUIDE</a:t>
            </a:r>
          </a:p>
          <a:p>
            <a:r>
              <a:rPr lang="en-IN" sz="2000" dirty="0">
                <a:solidFill>
                  <a:schemeClr val="bg1"/>
                </a:solidFill>
                <a:latin typeface="Times New Roman" panose="02020603050405020304" pitchFamily="18" charset="0"/>
                <a:cs typeface="Times New Roman" panose="02020603050405020304" pitchFamily="18" charset="0"/>
              </a:rPr>
              <a:t>     </a:t>
            </a:r>
            <a:r>
              <a:rPr lang="en-IN" sz="2200" dirty="0">
                <a:solidFill>
                  <a:schemeClr val="bg1"/>
                </a:solidFill>
                <a:latin typeface="Times New Roman" panose="02020603050405020304" pitchFamily="18" charset="0"/>
                <a:cs typeface="Times New Roman" panose="02020603050405020304" pitchFamily="18" charset="0"/>
              </a:rPr>
              <a:t>Prof. S. R. Sankpal</a:t>
            </a:r>
          </a:p>
          <a:p>
            <a:r>
              <a:rPr lang="en-IN" sz="1600" dirty="0">
                <a:solidFill>
                  <a:schemeClr val="bg1"/>
                </a:solidFill>
                <a:latin typeface="Times New Roman" panose="02020603050405020304" pitchFamily="18" charset="0"/>
                <a:cs typeface="Times New Roman" panose="02020603050405020304" pitchFamily="18" charset="0"/>
              </a:rPr>
              <a:t>Electronics &amp; Telecommunication</a:t>
            </a:r>
          </a:p>
        </p:txBody>
      </p:sp>
      <p:sp>
        <p:nvSpPr>
          <p:cNvPr id="10" name="TextBox 9">
            <a:extLst>
              <a:ext uri="{FF2B5EF4-FFF2-40B4-BE49-F238E27FC236}">
                <a16:creationId xmlns:a16="http://schemas.microsoft.com/office/drawing/2014/main" id="{68D8ADDE-F79E-743D-2662-582320CE91D8}"/>
              </a:ext>
            </a:extLst>
          </p:cNvPr>
          <p:cNvSpPr txBox="1"/>
          <p:nvPr/>
        </p:nvSpPr>
        <p:spPr>
          <a:xfrm>
            <a:off x="8740841" y="4995779"/>
            <a:ext cx="3235570" cy="954107"/>
          </a:xfrm>
          <a:prstGeom prst="rect">
            <a:avLst/>
          </a:prstGeom>
          <a:noFill/>
        </p:spPr>
        <p:txBody>
          <a:bodyPr wrap="square" rtlCol="0">
            <a:spAutoFit/>
          </a:bodyPr>
          <a:lstStyle/>
          <a:p>
            <a:r>
              <a:rPr lang="en-IN" sz="1600" dirty="0">
                <a:solidFill>
                  <a:schemeClr val="bg1"/>
                </a:solidFill>
                <a:latin typeface="Times New Roman" panose="02020603050405020304" pitchFamily="18" charset="0"/>
                <a:cs typeface="Times New Roman" panose="02020603050405020304" pitchFamily="18" charset="0"/>
              </a:rPr>
              <a:t>	       HOD</a:t>
            </a:r>
          </a:p>
          <a:p>
            <a:r>
              <a:rPr lang="en-IN" sz="2400" dirty="0">
                <a:solidFill>
                  <a:schemeClr val="bg1"/>
                </a:solidFill>
                <a:latin typeface="Times New Roman" panose="02020603050405020304" pitchFamily="18" charset="0"/>
                <a:cs typeface="Times New Roman" panose="02020603050405020304" pitchFamily="18" charset="0"/>
              </a:rPr>
              <a:t>     </a:t>
            </a:r>
            <a:r>
              <a:rPr lang="en-IN" sz="2200" dirty="0">
                <a:solidFill>
                  <a:schemeClr val="bg1"/>
                </a:solidFill>
                <a:latin typeface="Times New Roman" panose="02020603050405020304" pitchFamily="18" charset="0"/>
                <a:cs typeface="Times New Roman" panose="02020603050405020304" pitchFamily="18" charset="0"/>
              </a:rPr>
              <a:t>Prof. A. B. Farakte</a:t>
            </a:r>
          </a:p>
          <a:p>
            <a:r>
              <a:rPr lang="en-IN" sz="1600" dirty="0">
                <a:solidFill>
                  <a:schemeClr val="bg1"/>
                </a:solidFill>
                <a:latin typeface="Times New Roman" panose="02020603050405020304" pitchFamily="18" charset="0"/>
                <a:cs typeface="Times New Roman" panose="02020603050405020304" pitchFamily="18" charset="0"/>
              </a:rPr>
              <a:t>Electronics &amp; Telecommunication</a:t>
            </a:r>
          </a:p>
        </p:txBody>
      </p:sp>
    </p:spTree>
    <p:extLst>
      <p:ext uri="{BB962C8B-B14F-4D97-AF65-F5344CB8AC3E}">
        <p14:creationId xmlns:p14="http://schemas.microsoft.com/office/powerpoint/2010/main" val="251983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2F6C490-7470-AC2B-E9DC-00664145FB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extBox 11">
            <a:extLst>
              <a:ext uri="{FF2B5EF4-FFF2-40B4-BE49-F238E27FC236}">
                <a16:creationId xmlns:a16="http://schemas.microsoft.com/office/drawing/2014/main" id="{2D5F2018-FD67-6D45-B98D-9F395CAB70D3}"/>
              </a:ext>
            </a:extLst>
          </p:cNvPr>
          <p:cNvSpPr txBox="1"/>
          <p:nvPr/>
        </p:nvSpPr>
        <p:spPr>
          <a:xfrm rot="20520390">
            <a:off x="2785403" y="2818359"/>
            <a:ext cx="2912012" cy="861774"/>
          </a:xfrm>
          <a:custGeom>
            <a:avLst/>
            <a:gdLst>
              <a:gd name="connsiteX0" fmla="*/ 0 w 2560320"/>
              <a:gd name="connsiteY0" fmla="*/ 0 h 369332"/>
              <a:gd name="connsiteX1" fmla="*/ 2560320 w 2560320"/>
              <a:gd name="connsiteY1" fmla="*/ 0 h 369332"/>
              <a:gd name="connsiteX2" fmla="*/ 2560320 w 2560320"/>
              <a:gd name="connsiteY2" fmla="*/ 369332 h 369332"/>
              <a:gd name="connsiteX3" fmla="*/ 0 w 2560320"/>
              <a:gd name="connsiteY3" fmla="*/ 369332 h 369332"/>
              <a:gd name="connsiteX4" fmla="*/ 0 w 2560320"/>
              <a:gd name="connsiteY4" fmla="*/ 0 h 369332"/>
              <a:gd name="connsiteX0" fmla="*/ 0 w 2588455"/>
              <a:gd name="connsiteY0" fmla="*/ 956603 h 1325935"/>
              <a:gd name="connsiteX1" fmla="*/ 2588455 w 2588455"/>
              <a:gd name="connsiteY1" fmla="*/ 0 h 1325935"/>
              <a:gd name="connsiteX2" fmla="*/ 2560320 w 2588455"/>
              <a:gd name="connsiteY2" fmla="*/ 1325935 h 1325935"/>
              <a:gd name="connsiteX3" fmla="*/ 0 w 2588455"/>
              <a:gd name="connsiteY3" fmla="*/ 1325935 h 1325935"/>
              <a:gd name="connsiteX4" fmla="*/ 0 w 2588455"/>
              <a:gd name="connsiteY4" fmla="*/ 956603 h 1325935"/>
              <a:gd name="connsiteX0" fmla="*/ 239150 w 2827605"/>
              <a:gd name="connsiteY0" fmla="*/ 956603 h 1874575"/>
              <a:gd name="connsiteX1" fmla="*/ 2827605 w 2827605"/>
              <a:gd name="connsiteY1" fmla="*/ 0 h 1874575"/>
              <a:gd name="connsiteX2" fmla="*/ 2799470 w 2827605"/>
              <a:gd name="connsiteY2" fmla="*/ 1325935 h 1874575"/>
              <a:gd name="connsiteX3" fmla="*/ 0 w 2827605"/>
              <a:gd name="connsiteY3" fmla="*/ 1874575 h 1874575"/>
              <a:gd name="connsiteX4" fmla="*/ 239150 w 2827605"/>
              <a:gd name="connsiteY4" fmla="*/ 956603 h 1874575"/>
              <a:gd name="connsiteX0" fmla="*/ 42202 w 2827605"/>
              <a:gd name="connsiteY0" fmla="*/ 1069145 h 1874575"/>
              <a:gd name="connsiteX1" fmla="*/ 2827605 w 2827605"/>
              <a:gd name="connsiteY1" fmla="*/ 0 h 1874575"/>
              <a:gd name="connsiteX2" fmla="*/ 2799470 w 2827605"/>
              <a:gd name="connsiteY2" fmla="*/ 1325935 h 1874575"/>
              <a:gd name="connsiteX3" fmla="*/ 0 w 2827605"/>
              <a:gd name="connsiteY3" fmla="*/ 1874575 h 1874575"/>
              <a:gd name="connsiteX4" fmla="*/ 42202 w 2827605"/>
              <a:gd name="connsiteY4" fmla="*/ 1069145 h 1874575"/>
              <a:gd name="connsiteX0" fmla="*/ 42202 w 2827605"/>
              <a:gd name="connsiteY0" fmla="*/ 1069145 h 1874575"/>
              <a:gd name="connsiteX1" fmla="*/ 2827605 w 2827605"/>
              <a:gd name="connsiteY1" fmla="*/ 0 h 1874575"/>
              <a:gd name="connsiteX2" fmla="*/ 2771334 w 2827605"/>
              <a:gd name="connsiteY2" fmla="*/ 1396273 h 1874575"/>
              <a:gd name="connsiteX3" fmla="*/ 0 w 2827605"/>
              <a:gd name="connsiteY3" fmla="*/ 1874575 h 1874575"/>
              <a:gd name="connsiteX4" fmla="*/ 42202 w 2827605"/>
              <a:gd name="connsiteY4" fmla="*/ 1069145 h 1874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605" h="1874575">
                <a:moveTo>
                  <a:pt x="42202" y="1069145"/>
                </a:moveTo>
                <a:lnTo>
                  <a:pt x="2827605" y="0"/>
                </a:lnTo>
                <a:lnTo>
                  <a:pt x="2771334" y="1396273"/>
                </a:lnTo>
                <a:lnTo>
                  <a:pt x="0" y="1874575"/>
                </a:lnTo>
                <a:lnTo>
                  <a:pt x="42202" y="1069145"/>
                </a:lnTo>
                <a:close/>
              </a:path>
            </a:pathLst>
          </a:custGeom>
          <a:noFill/>
        </p:spPr>
        <p:txBody>
          <a:bodyPr wrap="square" rtlCol="0">
            <a:spAutoFit/>
          </a:bodyPr>
          <a:lstStyle/>
          <a:p>
            <a:r>
              <a:rPr lang="en-IN" sz="3200" b="1" dirty="0">
                <a:latin typeface="Times New Roman" panose="02020603050405020304" pitchFamily="18" charset="0"/>
                <a:cs typeface="Times New Roman" panose="02020603050405020304" pitchFamily="18" charset="0"/>
              </a:rPr>
              <a:t>THANK YOU</a:t>
            </a:r>
          </a:p>
          <a:p>
            <a:endParaRPr lang="en-IN" dirty="0"/>
          </a:p>
        </p:txBody>
      </p:sp>
    </p:spTree>
    <p:extLst>
      <p:ext uri="{BB962C8B-B14F-4D97-AF65-F5344CB8AC3E}">
        <p14:creationId xmlns:p14="http://schemas.microsoft.com/office/powerpoint/2010/main" val="3777531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AD528E4-26DD-DDF9-E38B-5880D1D72D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9028"/>
            <a:ext cx="12192000" cy="6858000"/>
          </a:xfrm>
          <a:prstGeom prst="rect">
            <a:avLst/>
          </a:prstGeom>
        </p:spPr>
      </p:pic>
      <p:sp>
        <p:nvSpPr>
          <p:cNvPr id="16" name="TextBox 15">
            <a:extLst>
              <a:ext uri="{FF2B5EF4-FFF2-40B4-BE49-F238E27FC236}">
                <a16:creationId xmlns:a16="http://schemas.microsoft.com/office/drawing/2014/main" id="{DF37A76E-D4B3-8D7A-F8C1-1926A46DF44A}"/>
              </a:ext>
            </a:extLst>
          </p:cNvPr>
          <p:cNvSpPr txBox="1"/>
          <p:nvPr/>
        </p:nvSpPr>
        <p:spPr>
          <a:xfrm>
            <a:off x="1124550" y="549958"/>
            <a:ext cx="4314423" cy="6494085"/>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Outline</a:t>
            </a:r>
          </a:p>
          <a:p>
            <a:endParaRPr lang="en-IN" sz="4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Problem Statement</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Introduction</a:t>
            </a:r>
          </a:p>
          <a:p>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Objective</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Block Diagram</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Flow Chart</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Working</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Conclusion</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0685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DD4160-DC05-A44F-D51B-63E35C9F47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1FBC55E4-1445-9C42-B108-7CA16D2D734B}"/>
              </a:ext>
            </a:extLst>
          </p:cNvPr>
          <p:cNvSpPr txBox="1"/>
          <p:nvPr/>
        </p:nvSpPr>
        <p:spPr>
          <a:xfrm>
            <a:off x="406221" y="1089898"/>
            <a:ext cx="5499279" cy="4678204"/>
          </a:xfrm>
          <a:prstGeom prst="rect">
            <a:avLst/>
          </a:prstGeom>
          <a:noFill/>
        </p:spPr>
        <p:txBody>
          <a:bodyPr wrap="square" rtlCol="0">
            <a:spAutoFit/>
          </a:bodyPr>
          <a:lstStyle/>
          <a:p>
            <a:r>
              <a:rPr lang="en-GB" sz="4000" b="0" i="0" dirty="0">
                <a:effectLst/>
                <a:latin typeface="Times New Roman" panose="02020603050405020304" pitchFamily="18" charset="0"/>
                <a:cs typeface="Times New Roman" panose="02020603050405020304" pitchFamily="18" charset="0"/>
              </a:rPr>
              <a:t>Problem Statement</a:t>
            </a:r>
          </a:p>
          <a:p>
            <a:pPr algn="ctr"/>
            <a:endParaRPr lang="en-GB" dirty="0">
              <a:latin typeface="Times New Roman" panose="02020603050405020304" pitchFamily="18" charset="0"/>
              <a:cs typeface="Times New Roman" panose="02020603050405020304" pitchFamily="18" charset="0"/>
            </a:endParaRPr>
          </a:p>
          <a:p>
            <a:pPr algn="just"/>
            <a:r>
              <a:rPr lang="en-US" sz="2400" b="0" i="0" dirty="0">
                <a:effectLst/>
                <a:latin typeface="Times New Roman" panose="02020603050405020304" pitchFamily="18" charset="0"/>
                <a:cs typeface="Times New Roman" panose="02020603050405020304" pitchFamily="18" charset="0"/>
              </a:rPr>
              <a:t>Design and develop an IoT-based system to prevent underloading and overloading of railway wagons/trucks, ensuring efficient and safe transportation of goods while minimizing operational risks and compliance issues.</a:t>
            </a:r>
          </a:p>
          <a:p>
            <a:pPr algn="just"/>
            <a:endParaRPr lang="en-US" sz="2400" dirty="0">
              <a:latin typeface="Times New Roman" panose="02020603050405020304" pitchFamily="18" charset="0"/>
              <a:cs typeface="Times New Roman" panose="02020603050405020304" pitchFamily="18" charset="0"/>
            </a:endParaRPr>
          </a:p>
          <a:p>
            <a:pPr algn="r"/>
            <a:r>
              <a:rPr lang="en-US" dirty="0">
                <a:latin typeface="Times New Roman" panose="02020603050405020304" pitchFamily="18" charset="0"/>
                <a:cs typeface="Times New Roman" panose="02020603050405020304" pitchFamily="18" charset="0"/>
              </a:rPr>
              <a:t>Smart India Hackathon 2023</a:t>
            </a:r>
            <a:endParaRPr lang="en-GB"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q"/>
            </a:pPr>
            <a:endParaRPr lang="en-GB" sz="2400" b="0" i="0" dirty="0">
              <a:effectLst/>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5047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11AAF17-B204-C8CA-521F-4105A40767F1}"/>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l="-1" t="-423" r="6095" b="423"/>
          <a:stretch/>
        </p:blipFill>
        <p:spPr>
          <a:xfrm flipH="1">
            <a:off x="0" y="-20186"/>
            <a:ext cx="6400800" cy="6915150"/>
          </a:xfrm>
          <a:prstGeom prst="rect">
            <a:avLst/>
          </a:prstGeom>
          <a:ln>
            <a:noFill/>
          </a:ln>
        </p:spPr>
      </p:pic>
      <p:pic>
        <p:nvPicPr>
          <p:cNvPr id="9" name="Picture 8">
            <a:extLst>
              <a:ext uri="{FF2B5EF4-FFF2-40B4-BE49-F238E27FC236}">
                <a16:creationId xmlns:a16="http://schemas.microsoft.com/office/drawing/2014/main" id="{D58564DB-3DB1-883F-86A4-B11DA0C04209}"/>
              </a:ext>
            </a:extLst>
          </p:cNvPr>
          <p:cNvPicPr>
            <a:picLocks noChangeAspect="1"/>
          </p:cNvPicPr>
          <p:nvPr/>
        </p:nvPicPr>
        <p:blipFill>
          <a:blip r:embed="rId4"/>
          <a:stretch>
            <a:fillRect/>
          </a:stretch>
        </p:blipFill>
        <p:spPr>
          <a:xfrm>
            <a:off x="6096000" y="0"/>
            <a:ext cx="6095999" cy="6858000"/>
          </a:xfrm>
          <a:prstGeom prst="rect">
            <a:avLst/>
          </a:prstGeom>
        </p:spPr>
      </p:pic>
      <p:sp>
        <p:nvSpPr>
          <p:cNvPr id="10" name="TextBox 9">
            <a:extLst>
              <a:ext uri="{FF2B5EF4-FFF2-40B4-BE49-F238E27FC236}">
                <a16:creationId xmlns:a16="http://schemas.microsoft.com/office/drawing/2014/main" id="{CEF14CE0-D6ED-D177-AA04-29BC572EFAAB}"/>
              </a:ext>
            </a:extLst>
          </p:cNvPr>
          <p:cNvSpPr txBox="1"/>
          <p:nvPr/>
        </p:nvSpPr>
        <p:spPr>
          <a:xfrm>
            <a:off x="5504645" y="1026285"/>
            <a:ext cx="6928834" cy="5139869"/>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Introduction</a:t>
            </a:r>
          </a:p>
          <a:p>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Most Truck Accident Occur Due to Overload</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Less Efficiency Due to Underload</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Load Cell Based Monitoring</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Underload, Normal Load Overload Indication</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3847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C73FB802-3CBF-D459-AB86-B5E7FFE9D1D1}"/>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l="-1" t="-423" r="6095" b="423"/>
          <a:stretch/>
        </p:blipFill>
        <p:spPr>
          <a:xfrm flipH="1">
            <a:off x="1" y="-58058"/>
            <a:ext cx="6400800" cy="6916058"/>
          </a:xfrm>
          <a:prstGeom prst="rect">
            <a:avLst/>
          </a:prstGeom>
          <a:ln>
            <a:noFill/>
          </a:ln>
        </p:spPr>
      </p:pic>
      <p:pic>
        <p:nvPicPr>
          <p:cNvPr id="18" name="Picture 17">
            <a:extLst>
              <a:ext uri="{FF2B5EF4-FFF2-40B4-BE49-F238E27FC236}">
                <a16:creationId xmlns:a16="http://schemas.microsoft.com/office/drawing/2014/main" id="{2439F844-FCB4-F112-AEED-E57A1E9610AD}"/>
              </a:ext>
            </a:extLst>
          </p:cNvPr>
          <p:cNvPicPr>
            <a:picLocks noChangeAspect="1"/>
          </p:cNvPicPr>
          <p:nvPr/>
        </p:nvPicPr>
        <p:blipFill>
          <a:blip r:embed="rId4"/>
          <a:stretch>
            <a:fillRect/>
          </a:stretch>
        </p:blipFill>
        <p:spPr>
          <a:xfrm>
            <a:off x="6095999" y="-58058"/>
            <a:ext cx="6095999" cy="6916058"/>
          </a:xfrm>
          <a:prstGeom prst="rect">
            <a:avLst/>
          </a:prstGeom>
        </p:spPr>
      </p:pic>
      <p:pic>
        <p:nvPicPr>
          <p:cNvPr id="19" name="Picture 18">
            <a:extLst>
              <a:ext uri="{FF2B5EF4-FFF2-40B4-BE49-F238E27FC236}">
                <a16:creationId xmlns:a16="http://schemas.microsoft.com/office/drawing/2014/main" id="{8BB2D7DD-280E-2D10-4CF2-B5FE6167580E}"/>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20000"/>
                    </a14:imgEffect>
                  </a14:imgLayer>
                </a14:imgProps>
              </a:ext>
              <a:ext uri="{28A0092B-C50C-407E-A947-70E740481C1C}">
                <a14:useLocalDpi xmlns:a14="http://schemas.microsoft.com/office/drawing/2010/main" val="0"/>
              </a:ext>
            </a:extLst>
          </a:blip>
          <a:srcRect l="-1" t="-423" r="6095" b="423"/>
          <a:stretch/>
        </p:blipFill>
        <p:spPr>
          <a:xfrm flipH="1">
            <a:off x="1" y="-57150"/>
            <a:ext cx="6400800" cy="6915150"/>
          </a:xfrm>
          <a:prstGeom prst="rect">
            <a:avLst/>
          </a:prstGeom>
          <a:ln>
            <a:noFill/>
          </a:ln>
        </p:spPr>
      </p:pic>
      <p:pic>
        <p:nvPicPr>
          <p:cNvPr id="20" name="Picture 19">
            <a:extLst>
              <a:ext uri="{FF2B5EF4-FFF2-40B4-BE49-F238E27FC236}">
                <a16:creationId xmlns:a16="http://schemas.microsoft.com/office/drawing/2014/main" id="{7AB6D353-3AFE-4FEB-FE26-3975781A950D}"/>
              </a:ext>
            </a:extLst>
          </p:cNvPr>
          <p:cNvPicPr>
            <a:picLocks noChangeAspect="1"/>
          </p:cNvPicPr>
          <p:nvPr/>
        </p:nvPicPr>
        <p:blipFill>
          <a:blip r:embed="rId4"/>
          <a:stretch>
            <a:fillRect/>
          </a:stretch>
        </p:blipFill>
        <p:spPr>
          <a:xfrm>
            <a:off x="6096000" y="0"/>
            <a:ext cx="6095999" cy="6858000"/>
          </a:xfrm>
          <a:prstGeom prst="rect">
            <a:avLst/>
          </a:prstGeom>
        </p:spPr>
      </p:pic>
      <p:sp>
        <p:nvSpPr>
          <p:cNvPr id="21" name="TextBox 20">
            <a:extLst>
              <a:ext uri="{FF2B5EF4-FFF2-40B4-BE49-F238E27FC236}">
                <a16:creationId xmlns:a16="http://schemas.microsoft.com/office/drawing/2014/main" id="{916A4E8B-9088-15EE-8159-12B6746B13AF}"/>
              </a:ext>
            </a:extLst>
          </p:cNvPr>
          <p:cNvSpPr txBox="1"/>
          <p:nvPr/>
        </p:nvSpPr>
        <p:spPr>
          <a:xfrm>
            <a:off x="6662670" y="859065"/>
            <a:ext cx="5267458" cy="4401205"/>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Objectives</a:t>
            </a:r>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Find Efficient Load as per Container</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Underweight / Overweight</a:t>
            </a:r>
          </a:p>
          <a:p>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Led Indication</a:t>
            </a:r>
          </a:p>
          <a:p>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Alert For Overweight / Underweight</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93335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23932D52-DE23-176B-7851-7A00E85534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7417"/>
            <a:ext cx="12192000" cy="6858000"/>
          </a:xfrm>
          <a:prstGeom prst="rect">
            <a:avLst/>
          </a:prstGeom>
        </p:spPr>
      </p:pic>
      <p:sp>
        <p:nvSpPr>
          <p:cNvPr id="6" name="TextBox 5">
            <a:extLst>
              <a:ext uri="{FF2B5EF4-FFF2-40B4-BE49-F238E27FC236}">
                <a16:creationId xmlns:a16="http://schemas.microsoft.com/office/drawing/2014/main" id="{69C01AC3-3644-0688-7C4A-BF1A2D2C2B4D}"/>
              </a:ext>
            </a:extLst>
          </p:cNvPr>
          <p:cNvSpPr txBox="1"/>
          <p:nvPr/>
        </p:nvSpPr>
        <p:spPr>
          <a:xfrm>
            <a:off x="333104" y="548204"/>
            <a:ext cx="4438650" cy="707886"/>
          </a:xfrm>
          <a:prstGeom prst="rect">
            <a:avLst/>
          </a:prstGeom>
          <a:noFill/>
        </p:spPr>
        <p:txBody>
          <a:bodyPr wrap="square">
            <a:spAutoFit/>
          </a:bodyPr>
          <a:lstStyle/>
          <a:p>
            <a:r>
              <a:rPr lang="en-IN" sz="4000" dirty="0">
                <a:latin typeface="Times New Roman" panose="02020603050405020304" pitchFamily="18" charset="0"/>
                <a:cs typeface="Times New Roman" panose="02020603050405020304" pitchFamily="18" charset="0"/>
              </a:rPr>
              <a:t>Block Diagram</a:t>
            </a:r>
          </a:p>
        </p:txBody>
      </p:sp>
      <p:sp>
        <p:nvSpPr>
          <p:cNvPr id="7" name="Rectangle 6">
            <a:extLst>
              <a:ext uri="{FF2B5EF4-FFF2-40B4-BE49-F238E27FC236}">
                <a16:creationId xmlns:a16="http://schemas.microsoft.com/office/drawing/2014/main" id="{3F970742-AF9E-60C1-034D-AB9B58A458BF}"/>
              </a:ext>
            </a:extLst>
          </p:cNvPr>
          <p:cNvSpPr/>
          <p:nvPr/>
        </p:nvSpPr>
        <p:spPr>
          <a:xfrm>
            <a:off x="2357101" y="2754780"/>
            <a:ext cx="1661375" cy="3704851"/>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Times New Roman" panose="02020603050405020304" pitchFamily="18" charset="0"/>
                <a:cs typeface="Times New Roman" panose="02020603050405020304" pitchFamily="18" charset="0"/>
              </a:rPr>
              <a:t>Controller</a:t>
            </a:r>
          </a:p>
        </p:txBody>
      </p:sp>
      <p:sp>
        <p:nvSpPr>
          <p:cNvPr id="8" name="Rectangle: Rounded Corners 7">
            <a:extLst>
              <a:ext uri="{FF2B5EF4-FFF2-40B4-BE49-F238E27FC236}">
                <a16:creationId xmlns:a16="http://schemas.microsoft.com/office/drawing/2014/main" id="{A882510B-8546-FC3C-E519-62A0BAC84F8F}"/>
              </a:ext>
            </a:extLst>
          </p:cNvPr>
          <p:cNvSpPr/>
          <p:nvPr/>
        </p:nvSpPr>
        <p:spPr>
          <a:xfrm>
            <a:off x="298625" y="3183001"/>
            <a:ext cx="1550831" cy="1056067"/>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b="0" i="0" dirty="0">
              <a:solidFill>
                <a:schemeClr val="tx1"/>
              </a:solidFill>
              <a:effectLst/>
              <a:latin typeface="Times New Roman" panose="02020603050405020304" pitchFamily="18" charset="0"/>
              <a:cs typeface="Times New Roman" panose="02020603050405020304" pitchFamily="18" charset="0"/>
            </a:endParaRPr>
          </a:p>
          <a:p>
            <a:pPr algn="ctr"/>
            <a:r>
              <a:rPr lang="en-IN" b="0" i="0" dirty="0">
                <a:solidFill>
                  <a:schemeClr val="tx1"/>
                </a:solidFill>
                <a:effectLst/>
                <a:latin typeface="Times New Roman" panose="02020603050405020304" pitchFamily="18" charset="0"/>
                <a:cs typeface="Times New Roman" panose="02020603050405020304" pitchFamily="18" charset="0"/>
              </a:rPr>
              <a:t>Weight Gauge</a:t>
            </a:r>
          </a:p>
          <a:p>
            <a:pPr algn="ctr"/>
            <a:endParaRPr lang="en-IN" dirty="0">
              <a:solidFill>
                <a:schemeClr val="tx1"/>
              </a:solidFill>
            </a:endParaRPr>
          </a:p>
        </p:txBody>
      </p:sp>
      <p:sp>
        <p:nvSpPr>
          <p:cNvPr id="10" name="Rectangle: Rounded Corners 9">
            <a:extLst>
              <a:ext uri="{FF2B5EF4-FFF2-40B4-BE49-F238E27FC236}">
                <a16:creationId xmlns:a16="http://schemas.microsoft.com/office/drawing/2014/main" id="{AD4E4D2B-C6DF-2D32-D5E3-F6F0552F7899}"/>
              </a:ext>
            </a:extLst>
          </p:cNvPr>
          <p:cNvSpPr/>
          <p:nvPr/>
        </p:nvSpPr>
        <p:spPr>
          <a:xfrm>
            <a:off x="2552429" y="1569062"/>
            <a:ext cx="1270717" cy="875311"/>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tx1"/>
                </a:solidFill>
                <a:latin typeface="Times New Roman" panose="02020603050405020304" pitchFamily="18" charset="0"/>
                <a:cs typeface="Times New Roman" panose="02020603050405020304" pitchFamily="18" charset="0"/>
              </a:rPr>
              <a:t>Power Supply</a:t>
            </a:r>
          </a:p>
        </p:txBody>
      </p:sp>
      <p:sp>
        <p:nvSpPr>
          <p:cNvPr id="11" name="Rectangle: Rounded Corners 10">
            <a:extLst>
              <a:ext uri="{FF2B5EF4-FFF2-40B4-BE49-F238E27FC236}">
                <a16:creationId xmlns:a16="http://schemas.microsoft.com/office/drawing/2014/main" id="{A1B8CCF9-5CF1-A221-AF6C-209214776A44}"/>
              </a:ext>
            </a:extLst>
          </p:cNvPr>
          <p:cNvSpPr/>
          <p:nvPr/>
        </p:nvSpPr>
        <p:spPr>
          <a:xfrm>
            <a:off x="4526119" y="3183002"/>
            <a:ext cx="1403797" cy="1056067"/>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tx1"/>
                </a:solidFill>
                <a:latin typeface="Times New Roman" panose="02020603050405020304" pitchFamily="18" charset="0"/>
                <a:cs typeface="Times New Roman" panose="02020603050405020304" pitchFamily="18" charset="0"/>
              </a:rPr>
              <a:t>Led Indication</a:t>
            </a:r>
          </a:p>
        </p:txBody>
      </p:sp>
      <p:sp>
        <p:nvSpPr>
          <p:cNvPr id="12" name="Rectangle: Rounded Corners 11">
            <a:extLst>
              <a:ext uri="{FF2B5EF4-FFF2-40B4-BE49-F238E27FC236}">
                <a16:creationId xmlns:a16="http://schemas.microsoft.com/office/drawing/2014/main" id="{0C288811-D4FA-D484-C558-D61B580D65D2}"/>
              </a:ext>
            </a:extLst>
          </p:cNvPr>
          <p:cNvSpPr/>
          <p:nvPr/>
        </p:nvSpPr>
        <p:spPr>
          <a:xfrm>
            <a:off x="4526118" y="4941194"/>
            <a:ext cx="1403797" cy="1056067"/>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solidFill>
                  <a:schemeClr val="tx1"/>
                </a:solidFill>
                <a:latin typeface="Times New Roman" panose="02020603050405020304" pitchFamily="18" charset="0"/>
                <a:cs typeface="Times New Roman" panose="02020603050405020304" pitchFamily="18" charset="0"/>
              </a:rPr>
              <a:t>Buzzer</a:t>
            </a:r>
          </a:p>
        </p:txBody>
      </p:sp>
      <p:sp>
        <p:nvSpPr>
          <p:cNvPr id="13" name="Arrow: Down 12">
            <a:extLst>
              <a:ext uri="{FF2B5EF4-FFF2-40B4-BE49-F238E27FC236}">
                <a16:creationId xmlns:a16="http://schemas.microsoft.com/office/drawing/2014/main" id="{94594242-FA64-00DF-542D-6E383E1A13BC}"/>
              </a:ext>
            </a:extLst>
          </p:cNvPr>
          <p:cNvSpPr/>
          <p:nvPr/>
        </p:nvSpPr>
        <p:spPr>
          <a:xfrm>
            <a:off x="3093090" y="2444373"/>
            <a:ext cx="189393" cy="310407"/>
          </a:xfrm>
          <a:prstGeom prst="downArrow">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Right 13">
            <a:extLst>
              <a:ext uri="{FF2B5EF4-FFF2-40B4-BE49-F238E27FC236}">
                <a16:creationId xmlns:a16="http://schemas.microsoft.com/office/drawing/2014/main" id="{488326BE-5FAA-E959-5778-F4F7278EC0DB}"/>
              </a:ext>
            </a:extLst>
          </p:cNvPr>
          <p:cNvSpPr/>
          <p:nvPr/>
        </p:nvSpPr>
        <p:spPr>
          <a:xfrm>
            <a:off x="1849456" y="3618395"/>
            <a:ext cx="507644" cy="206439"/>
          </a:xfrm>
          <a:prstGeom prst="rightArrow">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Arrow: Right 15">
            <a:extLst>
              <a:ext uri="{FF2B5EF4-FFF2-40B4-BE49-F238E27FC236}">
                <a16:creationId xmlns:a16="http://schemas.microsoft.com/office/drawing/2014/main" id="{95275362-D8FB-7B3E-2B34-86542F0342A8}"/>
              </a:ext>
            </a:extLst>
          </p:cNvPr>
          <p:cNvSpPr/>
          <p:nvPr/>
        </p:nvSpPr>
        <p:spPr>
          <a:xfrm>
            <a:off x="4018474" y="3607814"/>
            <a:ext cx="507644" cy="206439"/>
          </a:xfrm>
          <a:prstGeom prst="rightArrow">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Arrow: Right 1">
            <a:extLst>
              <a:ext uri="{FF2B5EF4-FFF2-40B4-BE49-F238E27FC236}">
                <a16:creationId xmlns:a16="http://schemas.microsoft.com/office/drawing/2014/main" id="{6E2DC82F-946C-98B2-47F6-9EFCDDFA8235}"/>
              </a:ext>
            </a:extLst>
          </p:cNvPr>
          <p:cNvSpPr/>
          <p:nvPr/>
        </p:nvSpPr>
        <p:spPr>
          <a:xfrm>
            <a:off x="4020774" y="5366010"/>
            <a:ext cx="507644" cy="206439"/>
          </a:xfrm>
          <a:prstGeom prst="rightArrow">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998621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44C1A32-0343-290A-CEE9-2C3F17BF67D7}"/>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l="-1" t="-423" r="6095" b="423"/>
          <a:stretch/>
        </p:blipFill>
        <p:spPr>
          <a:xfrm flipH="1">
            <a:off x="-273365" y="-28575"/>
            <a:ext cx="6400800" cy="6915150"/>
          </a:xfrm>
          <a:prstGeom prst="rect">
            <a:avLst/>
          </a:prstGeom>
          <a:ln>
            <a:noFill/>
          </a:ln>
        </p:spPr>
      </p:pic>
      <p:pic>
        <p:nvPicPr>
          <p:cNvPr id="5" name="Picture 4">
            <a:extLst>
              <a:ext uri="{FF2B5EF4-FFF2-40B4-BE49-F238E27FC236}">
                <a16:creationId xmlns:a16="http://schemas.microsoft.com/office/drawing/2014/main" id="{C1691C33-F36A-376A-C443-A1ACC4BE9385}"/>
              </a:ext>
            </a:extLst>
          </p:cNvPr>
          <p:cNvPicPr>
            <a:picLocks noChangeAspect="1"/>
          </p:cNvPicPr>
          <p:nvPr/>
        </p:nvPicPr>
        <p:blipFill>
          <a:blip r:embed="rId4"/>
          <a:stretch>
            <a:fillRect/>
          </a:stretch>
        </p:blipFill>
        <p:spPr>
          <a:xfrm>
            <a:off x="6127435" y="0"/>
            <a:ext cx="6095999" cy="6858000"/>
          </a:xfrm>
          <a:prstGeom prst="rect">
            <a:avLst/>
          </a:prstGeom>
        </p:spPr>
      </p:pic>
      <p:sp>
        <p:nvSpPr>
          <p:cNvPr id="6" name="Rectangle: Rounded Corners 5">
            <a:extLst>
              <a:ext uri="{FF2B5EF4-FFF2-40B4-BE49-F238E27FC236}">
                <a16:creationId xmlns:a16="http://schemas.microsoft.com/office/drawing/2014/main" id="{478B9959-A56C-F3F7-1050-90AE37E72826}"/>
              </a:ext>
            </a:extLst>
          </p:cNvPr>
          <p:cNvSpPr/>
          <p:nvPr/>
        </p:nvSpPr>
        <p:spPr>
          <a:xfrm>
            <a:off x="7760053" y="1519260"/>
            <a:ext cx="1862356" cy="86406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Check Weight</a:t>
            </a:r>
            <a:endParaRPr lang="en-IN" dirty="0">
              <a:solidFill>
                <a:schemeClr val="tx1"/>
              </a:solidFill>
            </a:endParaRPr>
          </a:p>
        </p:txBody>
      </p:sp>
      <p:sp>
        <p:nvSpPr>
          <p:cNvPr id="7" name="Rectangle: Rounded Corners 6">
            <a:extLst>
              <a:ext uri="{FF2B5EF4-FFF2-40B4-BE49-F238E27FC236}">
                <a16:creationId xmlns:a16="http://schemas.microsoft.com/office/drawing/2014/main" id="{F69EC619-7388-46C5-7609-8021B3C67724}"/>
              </a:ext>
            </a:extLst>
          </p:cNvPr>
          <p:cNvSpPr/>
          <p:nvPr/>
        </p:nvSpPr>
        <p:spPr>
          <a:xfrm>
            <a:off x="5536733" y="3260564"/>
            <a:ext cx="1862356" cy="86406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Under Weight</a:t>
            </a:r>
            <a:endParaRPr lang="en-IN" dirty="0">
              <a:solidFill>
                <a:schemeClr val="tx1"/>
              </a:solidFill>
            </a:endParaRPr>
          </a:p>
        </p:txBody>
      </p:sp>
      <p:sp>
        <p:nvSpPr>
          <p:cNvPr id="8" name="Rectangle: Rounded Corners 7">
            <a:extLst>
              <a:ext uri="{FF2B5EF4-FFF2-40B4-BE49-F238E27FC236}">
                <a16:creationId xmlns:a16="http://schemas.microsoft.com/office/drawing/2014/main" id="{50D453E9-7F55-9CA7-06A0-F1A18F5053D6}"/>
              </a:ext>
            </a:extLst>
          </p:cNvPr>
          <p:cNvSpPr/>
          <p:nvPr/>
        </p:nvSpPr>
        <p:spPr>
          <a:xfrm>
            <a:off x="9921378" y="3260564"/>
            <a:ext cx="1862356" cy="86406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Over Weight</a:t>
            </a:r>
            <a:endParaRPr lang="en-IN" dirty="0">
              <a:solidFill>
                <a:schemeClr val="tx1"/>
              </a:solidFill>
            </a:endParaRPr>
          </a:p>
        </p:txBody>
      </p:sp>
      <p:sp>
        <p:nvSpPr>
          <p:cNvPr id="9" name="Rectangle: Rounded Corners 8">
            <a:extLst>
              <a:ext uri="{FF2B5EF4-FFF2-40B4-BE49-F238E27FC236}">
                <a16:creationId xmlns:a16="http://schemas.microsoft.com/office/drawing/2014/main" id="{98986210-87D2-D683-B037-C60A5CDE61F5}"/>
              </a:ext>
            </a:extLst>
          </p:cNvPr>
          <p:cNvSpPr/>
          <p:nvPr/>
        </p:nvSpPr>
        <p:spPr>
          <a:xfrm>
            <a:off x="7729055" y="3260564"/>
            <a:ext cx="1862356" cy="86406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Normal Weight</a:t>
            </a:r>
            <a:endParaRPr lang="en-IN" dirty="0">
              <a:solidFill>
                <a:schemeClr val="tx1"/>
              </a:solidFill>
            </a:endParaRPr>
          </a:p>
        </p:txBody>
      </p:sp>
      <p:sp>
        <p:nvSpPr>
          <p:cNvPr id="11" name="Rectangle: Rounded Corners 10">
            <a:extLst>
              <a:ext uri="{FF2B5EF4-FFF2-40B4-BE49-F238E27FC236}">
                <a16:creationId xmlns:a16="http://schemas.microsoft.com/office/drawing/2014/main" id="{C99D319F-60F6-226F-EC83-FAB8A4BBB853}"/>
              </a:ext>
            </a:extLst>
          </p:cNvPr>
          <p:cNvSpPr/>
          <p:nvPr/>
        </p:nvSpPr>
        <p:spPr>
          <a:xfrm>
            <a:off x="5469622" y="4516773"/>
            <a:ext cx="1862356" cy="86406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Indication</a:t>
            </a:r>
            <a:endParaRPr lang="en-IN" dirty="0">
              <a:solidFill>
                <a:schemeClr val="tx1"/>
              </a:solidFill>
            </a:endParaRPr>
          </a:p>
        </p:txBody>
      </p:sp>
      <p:sp>
        <p:nvSpPr>
          <p:cNvPr id="12" name="Rectangle: Rounded Corners 11">
            <a:extLst>
              <a:ext uri="{FF2B5EF4-FFF2-40B4-BE49-F238E27FC236}">
                <a16:creationId xmlns:a16="http://schemas.microsoft.com/office/drawing/2014/main" id="{2D3045D1-B516-D07A-2366-518C151B793E}"/>
              </a:ext>
            </a:extLst>
          </p:cNvPr>
          <p:cNvSpPr/>
          <p:nvPr/>
        </p:nvSpPr>
        <p:spPr>
          <a:xfrm>
            <a:off x="9921378" y="5796443"/>
            <a:ext cx="1862356" cy="86406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Buzzer</a:t>
            </a:r>
            <a:endParaRPr lang="en-IN" dirty="0">
              <a:solidFill>
                <a:schemeClr val="tx1"/>
              </a:solidFill>
            </a:endParaRPr>
          </a:p>
        </p:txBody>
      </p:sp>
      <p:sp>
        <p:nvSpPr>
          <p:cNvPr id="13" name="Rectangle: Rounded Corners 12">
            <a:extLst>
              <a:ext uri="{FF2B5EF4-FFF2-40B4-BE49-F238E27FC236}">
                <a16:creationId xmlns:a16="http://schemas.microsoft.com/office/drawing/2014/main" id="{7B4C596E-CADF-C71C-3344-81774FD24035}"/>
              </a:ext>
            </a:extLst>
          </p:cNvPr>
          <p:cNvSpPr/>
          <p:nvPr/>
        </p:nvSpPr>
        <p:spPr>
          <a:xfrm>
            <a:off x="9921378" y="4515222"/>
            <a:ext cx="1862356" cy="86406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Alert</a:t>
            </a:r>
            <a:endParaRPr lang="en-IN" dirty="0">
              <a:solidFill>
                <a:schemeClr val="tx1"/>
              </a:solidFill>
            </a:endParaRPr>
          </a:p>
        </p:txBody>
      </p:sp>
      <p:sp>
        <p:nvSpPr>
          <p:cNvPr id="14" name="Rectangle: Rounded Corners 13">
            <a:extLst>
              <a:ext uri="{FF2B5EF4-FFF2-40B4-BE49-F238E27FC236}">
                <a16:creationId xmlns:a16="http://schemas.microsoft.com/office/drawing/2014/main" id="{ECA63492-D646-4CFF-081A-9729BBFF5580}"/>
              </a:ext>
            </a:extLst>
          </p:cNvPr>
          <p:cNvSpPr/>
          <p:nvPr/>
        </p:nvSpPr>
        <p:spPr>
          <a:xfrm>
            <a:off x="7650758" y="5796443"/>
            <a:ext cx="1862356" cy="86406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Good To Go</a:t>
            </a:r>
            <a:endParaRPr lang="en-IN" dirty="0">
              <a:solidFill>
                <a:schemeClr val="tx1"/>
              </a:solidFill>
            </a:endParaRPr>
          </a:p>
        </p:txBody>
      </p:sp>
      <p:sp>
        <p:nvSpPr>
          <p:cNvPr id="15" name="Arrow: Down 14">
            <a:extLst>
              <a:ext uri="{FF2B5EF4-FFF2-40B4-BE49-F238E27FC236}">
                <a16:creationId xmlns:a16="http://schemas.microsoft.com/office/drawing/2014/main" id="{C26121D2-8691-4CD4-00DB-813D87F08AB9}"/>
              </a:ext>
            </a:extLst>
          </p:cNvPr>
          <p:cNvSpPr/>
          <p:nvPr/>
        </p:nvSpPr>
        <p:spPr>
          <a:xfrm>
            <a:off x="8403453" y="4135296"/>
            <a:ext cx="356965" cy="166929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Arrow: Down 15">
            <a:extLst>
              <a:ext uri="{FF2B5EF4-FFF2-40B4-BE49-F238E27FC236}">
                <a16:creationId xmlns:a16="http://schemas.microsoft.com/office/drawing/2014/main" id="{9AB1BC8C-ECAE-E760-CFAD-BEF4E6194F76}"/>
              </a:ext>
            </a:extLst>
          </p:cNvPr>
          <p:cNvSpPr/>
          <p:nvPr/>
        </p:nvSpPr>
        <p:spPr>
          <a:xfrm>
            <a:off x="6269613" y="4135296"/>
            <a:ext cx="262374" cy="38095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Down 16">
            <a:extLst>
              <a:ext uri="{FF2B5EF4-FFF2-40B4-BE49-F238E27FC236}">
                <a16:creationId xmlns:a16="http://schemas.microsoft.com/office/drawing/2014/main" id="{62EDB337-5D83-EB72-DAF6-29B1D0427EF5}"/>
              </a:ext>
            </a:extLst>
          </p:cNvPr>
          <p:cNvSpPr/>
          <p:nvPr/>
        </p:nvSpPr>
        <p:spPr>
          <a:xfrm>
            <a:off x="10721369" y="4135296"/>
            <a:ext cx="262374" cy="38095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Down 17">
            <a:extLst>
              <a:ext uri="{FF2B5EF4-FFF2-40B4-BE49-F238E27FC236}">
                <a16:creationId xmlns:a16="http://schemas.microsoft.com/office/drawing/2014/main" id="{E3D69820-EE79-C903-50C7-F64D1E66A997}"/>
              </a:ext>
            </a:extLst>
          </p:cNvPr>
          <p:cNvSpPr/>
          <p:nvPr/>
        </p:nvSpPr>
        <p:spPr>
          <a:xfrm>
            <a:off x="10721369" y="5397388"/>
            <a:ext cx="262374" cy="38095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Down 18">
            <a:extLst>
              <a:ext uri="{FF2B5EF4-FFF2-40B4-BE49-F238E27FC236}">
                <a16:creationId xmlns:a16="http://schemas.microsoft.com/office/drawing/2014/main" id="{11ADBE44-292F-6A5C-3B82-FA0D5184357C}"/>
              </a:ext>
            </a:extLst>
          </p:cNvPr>
          <p:cNvSpPr/>
          <p:nvPr/>
        </p:nvSpPr>
        <p:spPr>
          <a:xfrm>
            <a:off x="8560044" y="2383326"/>
            <a:ext cx="262374" cy="38095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a16="http://schemas.microsoft.com/office/drawing/2014/main" id="{DA98C5C1-AF1D-C4D3-6D5B-F1C9262F4945}"/>
              </a:ext>
            </a:extLst>
          </p:cNvPr>
          <p:cNvSpPr/>
          <p:nvPr/>
        </p:nvSpPr>
        <p:spPr>
          <a:xfrm>
            <a:off x="6369556" y="2753704"/>
            <a:ext cx="4614188" cy="1308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Down 20">
            <a:extLst>
              <a:ext uri="{FF2B5EF4-FFF2-40B4-BE49-F238E27FC236}">
                <a16:creationId xmlns:a16="http://schemas.microsoft.com/office/drawing/2014/main" id="{4AA47271-8B48-9BB6-0F5A-4F05B35CBDB4}"/>
              </a:ext>
            </a:extLst>
          </p:cNvPr>
          <p:cNvSpPr/>
          <p:nvPr/>
        </p:nvSpPr>
        <p:spPr>
          <a:xfrm>
            <a:off x="6303409" y="2890186"/>
            <a:ext cx="262374" cy="38095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Down 22">
            <a:extLst>
              <a:ext uri="{FF2B5EF4-FFF2-40B4-BE49-F238E27FC236}">
                <a16:creationId xmlns:a16="http://schemas.microsoft.com/office/drawing/2014/main" id="{78E05C4D-E1DC-45A3-7D62-DEFE6B4927CC}"/>
              </a:ext>
            </a:extLst>
          </p:cNvPr>
          <p:cNvSpPr/>
          <p:nvPr/>
        </p:nvSpPr>
        <p:spPr>
          <a:xfrm>
            <a:off x="10786402" y="2878859"/>
            <a:ext cx="262374" cy="38095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2AB4AE22-A583-1395-76C8-4484EDF4DF28}"/>
              </a:ext>
            </a:extLst>
          </p:cNvPr>
          <p:cNvSpPr txBox="1"/>
          <p:nvPr/>
        </p:nvSpPr>
        <p:spPr>
          <a:xfrm>
            <a:off x="6096000" y="473760"/>
            <a:ext cx="4278385" cy="707886"/>
          </a:xfrm>
          <a:prstGeom prst="rect">
            <a:avLst/>
          </a:prstGeom>
          <a:noFill/>
        </p:spPr>
        <p:txBody>
          <a:bodyPr wrap="square" rtlCol="0">
            <a:spAutoFit/>
          </a:bodyPr>
          <a:lstStyle/>
          <a:p>
            <a:r>
              <a:rPr lang="en-US" sz="4000" dirty="0">
                <a:latin typeface="Times New Roman" panose="02020603050405020304" pitchFamily="18" charset="0"/>
                <a:cs typeface="Times New Roman" panose="02020603050405020304" pitchFamily="18" charset="0"/>
              </a:rPr>
              <a:t>Flow Chart</a:t>
            </a:r>
            <a:endParaRPr lang="en-IN" sz="4000" dirty="0">
              <a:latin typeface="Times New Roman" panose="02020603050405020304" pitchFamily="18" charset="0"/>
              <a:cs typeface="Times New Roman" panose="02020603050405020304" pitchFamily="18" charset="0"/>
            </a:endParaRPr>
          </a:p>
        </p:txBody>
      </p:sp>
      <p:sp>
        <p:nvSpPr>
          <p:cNvPr id="2" name="Arrow: Down 1">
            <a:extLst>
              <a:ext uri="{FF2B5EF4-FFF2-40B4-BE49-F238E27FC236}">
                <a16:creationId xmlns:a16="http://schemas.microsoft.com/office/drawing/2014/main" id="{9E6B3B29-2CE7-911A-07F2-F70A4CEE9378}"/>
              </a:ext>
            </a:extLst>
          </p:cNvPr>
          <p:cNvSpPr/>
          <p:nvPr/>
        </p:nvSpPr>
        <p:spPr>
          <a:xfrm>
            <a:off x="8557005" y="2900329"/>
            <a:ext cx="262374" cy="38095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80051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0854BE-7D6A-13C0-E517-A849CC37B5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D75FEB64-8D65-5405-9A87-533ACE538606}"/>
              </a:ext>
            </a:extLst>
          </p:cNvPr>
          <p:cNvSpPr txBox="1"/>
          <p:nvPr/>
        </p:nvSpPr>
        <p:spPr>
          <a:xfrm>
            <a:off x="1076759" y="865514"/>
            <a:ext cx="4675031" cy="5139869"/>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Working</a:t>
            </a:r>
          </a:p>
          <a:p>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Weight Gauge Measure Weight</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Load Monitoring And Continue Show Indication</a:t>
            </a:r>
          </a:p>
          <a:p>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On Efficient Weight Indication Change</a:t>
            </a: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On Overweight Alert</a:t>
            </a:r>
          </a:p>
          <a:p>
            <a:r>
              <a:rPr lang="en-IN" sz="2400" b="0" i="0" dirty="0">
                <a:effectLst/>
                <a:latin typeface="Times New Roman" panose="02020603050405020304" pitchFamily="18" charset="0"/>
                <a:cs typeface="Times New Roman" panose="02020603050405020304" pitchFamily="18" charset="0"/>
              </a:rPr>
              <a:t>     Will Generate</a:t>
            </a:r>
          </a:p>
          <a:p>
            <a:pPr marL="342900" indent="-342900">
              <a:buFont typeface="Wingdings" panose="05000000000000000000" pitchFamily="2" charset="2"/>
              <a:buChar char="q"/>
            </a:pPr>
            <a:endParaRPr lang="en-IN" sz="24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9984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FC73D1D-1860-D733-1D29-F19145C05683}"/>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l="-1" t="-423" r="6095" b="423"/>
          <a:stretch/>
        </p:blipFill>
        <p:spPr>
          <a:xfrm flipH="1">
            <a:off x="131187" y="0"/>
            <a:ext cx="6400800" cy="6915150"/>
          </a:xfrm>
          <a:prstGeom prst="rect">
            <a:avLst/>
          </a:prstGeom>
          <a:ln>
            <a:noFill/>
          </a:ln>
        </p:spPr>
      </p:pic>
      <p:pic>
        <p:nvPicPr>
          <p:cNvPr id="3" name="Picture 2">
            <a:extLst>
              <a:ext uri="{FF2B5EF4-FFF2-40B4-BE49-F238E27FC236}">
                <a16:creationId xmlns:a16="http://schemas.microsoft.com/office/drawing/2014/main" id="{B6E58A70-065A-523F-F3A6-A6754B71FD30}"/>
              </a:ext>
            </a:extLst>
          </p:cNvPr>
          <p:cNvPicPr>
            <a:picLocks noChangeAspect="1"/>
          </p:cNvPicPr>
          <p:nvPr/>
        </p:nvPicPr>
        <p:blipFill>
          <a:blip r:embed="rId4"/>
          <a:stretch>
            <a:fillRect/>
          </a:stretch>
        </p:blipFill>
        <p:spPr>
          <a:xfrm>
            <a:off x="6227186" y="28575"/>
            <a:ext cx="6095999" cy="6858000"/>
          </a:xfrm>
          <a:prstGeom prst="rect">
            <a:avLst/>
          </a:prstGeom>
        </p:spPr>
      </p:pic>
      <p:sp>
        <p:nvSpPr>
          <p:cNvPr id="5" name="TextBox 4">
            <a:extLst>
              <a:ext uri="{FF2B5EF4-FFF2-40B4-BE49-F238E27FC236}">
                <a16:creationId xmlns:a16="http://schemas.microsoft.com/office/drawing/2014/main" id="{B17AED2E-E8B5-A3DB-B8C7-7E6F1D1B6DD9}"/>
              </a:ext>
            </a:extLst>
          </p:cNvPr>
          <p:cNvSpPr txBox="1"/>
          <p:nvPr/>
        </p:nvSpPr>
        <p:spPr>
          <a:xfrm>
            <a:off x="6096000" y="1206978"/>
            <a:ext cx="6084016" cy="6247864"/>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Conclusion</a:t>
            </a:r>
          </a:p>
          <a:p>
            <a:pPr algn="just"/>
            <a:endParaRPr lang="en-IN" sz="2400" dirty="0">
              <a:latin typeface="Times New Roman" panose="02020603050405020304" pitchFamily="18" charset="0"/>
              <a:cs typeface="Times New Roman" panose="02020603050405020304" pitchFamily="18" charset="0"/>
            </a:endParaRPr>
          </a:p>
          <a:p>
            <a:pPr algn="just"/>
            <a:r>
              <a:rPr lang="en-US" sz="2400" b="0" i="0" dirty="0">
                <a:effectLst/>
                <a:latin typeface="Times New Roman" panose="02020603050405020304" pitchFamily="18" charset="0"/>
                <a:cs typeface="Times New Roman" panose="02020603050405020304" pitchFamily="18" charset="0"/>
              </a:rPr>
              <a:t>The "System of IoT Device to Prevent Under Loading/Overloading of Railway Wagons/Truck" project aims to address the critical issue of cargo underloading and overloading in the transportation industry, particularly in railway wagons and trucks. This project employs Internet of Things (IoT) technology to create a robust and efficient system that ensures the safe and optimal loading of goods onto these vehicles.</a:t>
            </a:r>
            <a:endParaRPr lang="en-IN" sz="2400"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15100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195</TotalTime>
  <Words>283</Words>
  <Application>Microsoft Office PowerPoint</Application>
  <PresentationFormat>Widescreen</PresentationFormat>
  <Paragraphs>87</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SANKET 55</dc:creator>
  <cp:lastModifiedBy>RAJENDRA GUNDE</cp:lastModifiedBy>
  <cp:revision>15</cp:revision>
  <dcterms:created xsi:type="dcterms:W3CDTF">2023-10-07T03:49:01Z</dcterms:created>
  <dcterms:modified xsi:type="dcterms:W3CDTF">2023-10-07T08:10:22Z</dcterms:modified>
</cp:coreProperties>
</file>

<file path=docProps/thumbnail.jpeg>
</file>